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7"/>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5" d="100"/>
          <a:sy n="55" d="100"/>
        </p:scale>
        <p:origin x="-10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DE46A4-FDDE-4A4F-A084-109B411E01D4}" type="datetimeFigureOut">
              <a:rPr lang="en-US" smtClean="0"/>
              <a:pPr/>
              <a:t>5/5/2016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CA167E-2625-40EB-8366-D73A51FE495B}" type="slidenum">
              <a:rPr lang="en-US" smtClean="0"/>
              <a:pPr/>
              <a:t>‹#›</a:t>
            </a:fld>
            <a:endParaRPr lang="en-US"/>
          </a:p>
        </p:txBody>
      </p:sp>
    </p:spTree>
    <p:extLst>
      <p:ext uri="{BB962C8B-B14F-4D97-AF65-F5344CB8AC3E}">
        <p14:creationId xmlns:p14="http://schemas.microsoft.com/office/powerpoint/2010/main" val="2008905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5E24AEDF-6B6D-4659-AC9F-0F6BB0C758D4}" type="slidenum">
              <a:rPr lang="en-US" smtClean="0"/>
              <a:pPr/>
              <a:t>4</a:t>
            </a:fld>
            <a:endParaRPr 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r>
              <a:rPr lang="en-US" smtClean="0">
                <a:latin typeface="Times New Roman" pitchFamily="18" charset="0"/>
              </a:rPr>
              <a:t>The battle on Bunker Hill was furiously violent. The quote </a:t>
            </a:r>
            <a:r>
              <a:rPr lang="en-US" smtClean="0">
                <a:latin typeface="Helvetica" pitchFamily="34" charset="0"/>
              </a:rPr>
              <a:t>“</a:t>
            </a:r>
            <a:r>
              <a:rPr lang="en-US" smtClean="0">
                <a:latin typeface="Times New Roman" pitchFamily="18" charset="0"/>
              </a:rPr>
              <a:t>Don</a:t>
            </a:r>
            <a:r>
              <a:rPr lang="en-US" smtClean="0">
                <a:latin typeface="Helvetica" pitchFamily="34" charset="0"/>
              </a:rPr>
              <a:t>’</a:t>
            </a:r>
            <a:r>
              <a:rPr lang="en-US" smtClean="0">
                <a:latin typeface="Times New Roman" pitchFamily="18" charset="0"/>
              </a:rPr>
              <a:t>t fire until you see the whites of their eyes</a:t>
            </a:r>
            <a:r>
              <a:rPr lang="en-US" smtClean="0">
                <a:latin typeface="Helvetica" pitchFamily="34" charset="0"/>
              </a:rPr>
              <a:t>”</a:t>
            </a:r>
            <a:r>
              <a:rPr lang="en-US" smtClean="0">
                <a:latin typeface="Times New Roman" pitchFamily="18" charset="0"/>
              </a:rPr>
              <a:t> is often attributed to Israel Putnam, but sources are not completely in agreement.  Regardless of who actually spoke the words, they have gone on to symbolize any soldier who is calm in the face of a seemingly insurmountable enemy.</a:t>
            </a:r>
          </a:p>
          <a:p>
            <a:pPr eaLnBrk="1" hangingPunct="1"/>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AC4259-C31C-4175-98CA-B36A9534CD4D}" type="datetimeFigureOut">
              <a:rPr lang="en-US" smtClean="0"/>
              <a:pPr/>
              <a:t>5/5/2016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AC4259-C31C-4175-98CA-B36A9534CD4D}" type="datetimeFigureOut">
              <a:rPr lang="en-US" smtClean="0"/>
              <a:pPr/>
              <a:t>5/5/2016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AC4259-C31C-4175-98CA-B36A9534CD4D}" type="datetimeFigureOut">
              <a:rPr lang="en-US" smtClean="0"/>
              <a:pPr/>
              <a:t>5/5/2016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AC4259-C31C-4175-98CA-B36A9534CD4D}" type="datetimeFigureOut">
              <a:rPr lang="en-US" smtClean="0"/>
              <a:pPr/>
              <a:t>5/5/2016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AC4259-C31C-4175-98CA-B36A9534CD4D}" type="datetimeFigureOut">
              <a:rPr lang="en-US" smtClean="0"/>
              <a:pPr/>
              <a:t>5/5/2016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AC4259-C31C-4175-98CA-B36A9534CD4D}" type="datetimeFigureOut">
              <a:rPr lang="en-US" smtClean="0"/>
              <a:pPr/>
              <a:t>5/5/2016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AC4259-C31C-4175-98CA-B36A9534CD4D}" type="datetimeFigureOut">
              <a:rPr lang="en-US" smtClean="0"/>
              <a:pPr/>
              <a:t>5/5/2016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AC4259-C31C-4175-98CA-B36A9534CD4D}" type="datetimeFigureOut">
              <a:rPr lang="en-US" smtClean="0"/>
              <a:pPr/>
              <a:t>5/5/2016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AC4259-C31C-4175-98CA-B36A9534CD4D}" type="datetimeFigureOut">
              <a:rPr lang="en-US" smtClean="0"/>
              <a:pPr/>
              <a:t>5/5/2016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AC4259-C31C-4175-98CA-B36A9534CD4D}" type="datetimeFigureOut">
              <a:rPr lang="en-US" smtClean="0"/>
              <a:pPr/>
              <a:t>5/5/2016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AC4259-C31C-4175-98CA-B36A9534CD4D}" type="datetimeFigureOut">
              <a:rPr lang="en-US" smtClean="0"/>
              <a:pPr/>
              <a:t>5/5/2016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64B0D0-325C-4260-A22D-EE348C7BE23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AC4259-C31C-4175-98CA-B36A9534CD4D}" type="datetimeFigureOut">
              <a:rPr lang="en-US" smtClean="0"/>
              <a:pPr/>
              <a:t>5/5/2016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4B0D0-325C-4260-A22D-EE348C7BE23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upload.wikimedia.org/wikipedia/commons/d/d6/Bunker_hill_first_attack.gi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upload.wikimedia.org/wikipedia/commons/c/cf/Battle-of-Trenton.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upload.wikimedia.org/wikipedia/commons/7/71/Surrender_of_General_Burgoyne.jp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upload.wikimedia.org/wikipedia/commons/0/05/Banastre-Tarleton-by-Joshua-Reynolds.jpg"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hyperlink" Target="//upload.wikimedia.org/wikipedia/commons/f/ff/DanielMorgan.jpe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upload.wikimedia.org/wikipedia/commons/0/0e/Battle_of_Guiliford_Courthouse_15_March_1781.jp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American Revolution Battle Chart Key</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Bunker Hill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Date-June 17, 1775</a:t>
            </a:r>
          </a:p>
          <a:p>
            <a:r>
              <a:rPr lang="en-US" dirty="0" smtClean="0"/>
              <a:t>Location- Breed’s Hill outside of Boston, MA</a:t>
            </a:r>
          </a:p>
          <a:p>
            <a:r>
              <a:rPr lang="en-US" dirty="0" smtClean="0"/>
              <a:t>Winner-British</a:t>
            </a:r>
          </a:p>
          <a:p>
            <a:r>
              <a:rPr lang="en-US" dirty="0" smtClean="0"/>
              <a:t>Main Ideas</a:t>
            </a:r>
          </a:p>
          <a:p>
            <a:pPr lvl="1"/>
            <a:r>
              <a:rPr lang="en-US" dirty="0" smtClean="0"/>
              <a:t>Part of the Siege of Boston</a:t>
            </a:r>
          </a:p>
          <a:p>
            <a:pPr lvl="1"/>
            <a:r>
              <a:rPr lang="en-US" dirty="0" smtClean="0"/>
              <a:t>It took the British three assaults to take the hill</a:t>
            </a:r>
          </a:p>
          <a:p>
            <a:r>
              <a:rPr lang="en-US" dirty="0" smtClean="0"/>
              <a:t>Impact</a:t>
            </a:r>
          </a:p>
          <a:p>
            <a:pPr lvl="1"/>
            <a:r>
              <a:rPr lang="en-US" dirty="0" smtClean="0"/>
              <a:t>British suffer heavy losses</a:t>
            </a:r>
          </a:p>
          <a:p>
            <a:pPr lvl="1"/>
            <a:r>
              <a:rPr lang="en-US" dirty="0" smtClean="0"/>
              <a:t>Proved that the inexperienced American troops were willing to stand up to the British</a:t>
            </a:r>
          </a:p>
          <a:p>
            <a:pPr lvl="1">
              <a:buNone/>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File:Bunker hill first attack.gif">
            <a:hlinkClick r:id="rId2"/>
          </p:cNvPr>
          <p:cNvPicPr>
            <a:picLocks noChangeAspect="1" noChangeArrowheads="1"/>
          </p:cNvPicPr>
          <p:nvPr/>
        </p:nvPicPr>
        <p:blipFill>
          <a:blip r:embed="rId3" cstate="print"/>
          <a:srcRect/>
          <a:stretch>
            <a:fillRect/>
          </a:stretch>
        </p:blipFill>
        <p:spPr bwMode="auto">
          <a:xfrm>
            <a:off x="2209800" y="533400"/>
            <a:ext cx="4724400" cy="5715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ChangeArrowheads="1"/>
          </p:cNvSpPr>
          <p:nvPr/>
        </p:nvSpPr>
        <p:spPr bwMode="auto">
          <a:xfrm>
            <a:off x="4572000" y="228600"/>
            <a:ext cx="5257800" cy="762000"/>
          </a:xfrm>
          <a:prstGeom prst="rect">
            <a:avLst/>
          </a:prstGeom>
          <a:noFill/>
          <a:ln w="9525">
            <a:noFill/>
            <a:miter lim="800000"/>
            <a:headEnd/>
            <a:tailEnd/>
          </a:ln>
          <a:effectLst>
            <a:outerShdw dist="12700" dir="2700000" algn="ctr" rotWithShape="0">
              <a:srgbClr val="808080"/>
            </a:outerShdw>
          </a:effectLst>
        </p:spPr>
        <p:txBody>
          <a:bodyPr anchor="ctr"/>
          <a:lstStyle/>
          <a:p>
            <a:pPr eaLnBrk="1" hangingPunct="1">
              <a:defRPr/>
            </a:pPr>
            <a:r>
              <a:rPr lang="en-US" sz="3000" b="1">
                <a:solidFill>
                  <a:srgbClr val="020E49"/>
                </a:solidFill>
                <a:latin typeface="Times New Roman" pitchFamily="96" charset="0"/>
              </a:rPr>
              <a:t>Bunker Hill Famous Quote</a:t>
            </a:r>
          </a:p>
        </p:txBody>
      </p:sp>
      <p:sp>
        <p:nvSpPr>
          <p:cNvPr id="97283" name="Rectangle 3"/>
          <p:cNvSpPr>
            <a:spLocks noChangeArrowheads="1"/>
          </p:cNvSpPr>
          <p:nvPr/>
        </p:nvSpPr>
        <p:spPr bwMode="auto">
          <a:xfrm>
            <a:off x="533400" y="1524000"/>
            <a:ext cx="4191000" cy="4495800"/>
          </a:xfrm>
          <a:prstGeom prst="rect">
            <a:avLst/>
          </a:prstGeom>
          <a:noFill/>
          <a:ln w="9525">
            <a:noFill/>
            <a:miter lim="800000"/>
            <a:headEnd/>
            <a:tailEnd/>
          </a:ln>
        </p:spPr>
        <p:txBody>
          <a:bodyPr/>
          <a:lstStyle/>
          <a:p>
            <a:pPr marL="342900" indent="-342900" eaLnBrk="1" hangingPunct="1">
              <a:spcBef>
                <a:spcPct val="45000"/>
              </a:spcBef>
            </a:pPr>
            <a:r>
              <a:rPr lang="en-US" sz="2400" b="1" dirty="0">
                <a:solidFill>
                  <a:schemeClr val="tx2">
                    <a:lumMod val="75000"/>
                  </a:schemeClr>
                </a:solidFill>
                <a:latin typeface="Helvetica" pitchFamily="34" charset="0"/>
              </a:rPr>
              <a:t>   “Don’t fire until you see </a:t>
            </a:r>
            <a:br>
              <a:rPr lang="en-US" sz="2400" b="1" dirty="0">
                <a:solidFill>
                  <a:schemeClr val="tx2">
                    <a:lumMod val="75000"/>
                  </a:schemeClr>
                </a:solidFill>
                <a:latin typeface="Helvetica" pitchFamily="34" charset="0"/>
              </a:rPr>
            </a:br>
            <a:r>
              <a:rPr lang="en-US" sz="2400" b="1" dirty="0">
                <a:solidFill>
                  <a:schemeClr val="tx2">
                    <a:lumMod val="75000"/>
                  </a:schemeClr>
                </a:solidFill>
                <a:latin typeface="Helvetica" pitchFamily="34" charset="0"/>
              </a:rPr>
              <a:t>the whites of their eyes.”</a:t>
            </a:r>
          </a:p>
          <a:p>
            <a:pPr marL="742950" lvl="1" indent="-285750" eaLnBrk="1" hangingPunct="1">
              <a:spcBef>
                <a:spcPct val="45000"/>
              </a:spcBef>
            </a:pPr>
            <a:r>
              <a:rPr lang="en-US" sz="2400" b="1" dirty="0">
                <a:solidFill>
                  <a:schemeClr val="tx2">
                    <a:lumMod val="75000"/>
                  </a:schemeClr>
                </a:solidFill>
                <a:latin typeface="Helvetica" pitchFamily="34" charset="0"/>
              </a:rPr>
              <a:t> </a:t>
            </a:r>
            <a:r>
              <a:rPr lang="en-US" sz="2800" b="1" dirty="0">
                <a:solidFill>
                  <a:schemeClr val="tx2">
                    <a:lumMod val="75000"/>
                  </a:schemeClr>
                </a:solidFill>
              </a:rPr>
              <a:t>—</a:t>
            </a:r>
            <a:r>
              <a:rPr lang="en-US" sz="2400" b="1" dirty="0">
                <a:solidFill>
                  <a:schemeClr val="tx2">
                    <a:lumMod val="75000"/>
                  </a:schemeClr>
                </a:solidFill>
                <a:latin typeface="Helvetica" pitchFamily="34" charset="0"/>
              </a:rPr>
              <a:t>Israel Putnam</a:t>
            </a:r>
          </a:p>
          <a:p>
            <a:pPr marL="742950" lvl="1" indent="-285750" eaLnBrk="1" hangingPunct="1">
              <a:spcBef>
                <a:spcPct val="45000"/>
              </a:spcBef>
            </a:pPr>
            <a:r>
              <a:rPr lang="en-US" sz="2400" b="1" dirty="0">
                <a:solidFill>
                  <a:schemeClr val="tx2">
                    <a:lumMod val="75000"/>
                  </a:schemeClr>
                </a:solidFill>
                <a:latin typeface="Helvetica" pitchFamily="34" charset="0"/>
              </a:rPr>
              <a:t>		</a:t>
            </a:r>
            <a:r>
              <a:rPr lang="en-US" sz="2000" b="1" dirty="0">
                <a:solidFill>
                  <a:schemeClr val="tx2">
                    <a:lumMod val="75000"/>
                  </a:schemeClr>
                </a:solidFill>
                <a:latin typeface="Helvetica" pitchFamily="34" charset="0"/>
              </a:rPr>
              <a:t>American Army General</a:t>
            </a:r>
          </a:p>
        </p:txBody>
      </p:sp>
      <p:pic>
        <p:nvPicPr>
          <p:cNvPr id="97284" name="Picture 4" descr="American Revolution pg 50 putnam"/>
          <p:cNvPicPr>
            <a:picLocks noChangeAspect="1" noChangeArrowheads="1"/>
          </p:cNvPicPr>
          <p:nvPr/>
        </p:nvPicPr>
        <p:blipFill>
          <a:blip r:embed="rId3" cstate="print"/>
          <a:srcRect/>
          <a:stretch>
            <a:fillRect/>
          </a:stretch>
        </p:blipFill>
        <p:spPr bwMode="auto">
          <a:xfrm>
            <a:off x="4724400" y="1295400"/>
            <a:ext cx="3746500" cy="4495800"/>
          </a:xfrm>
          <a:prstGeom prst="rect">
            <a:avLst/>
          </a:prstGeom>
          <a:noFill/>
          <a:effectLst>
            <a:outerShdw dist="35921" dir="2700000" algn="ctr" rotWithShape="0">
              <a:srgbClr val="808080"/>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728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7283">
                                            <p:txEl>
                                              <p:pRg st="2" end="2"/>
                                            </p:txEl>
                                          </p:spTgt>
                                        </p:tgtEl>
                                        <p:attrNameLst>
                                          <p:attrName>style.visibility</p:attrName>
                                        </p:attrNameLst>
                                      </p:cBhvr>
                                      <p:to>
                                        <p:strVal val="visible"/>
                                      </p:to>
                                    </p:set>
                                  </p:childTnLst>
                                </p:cTn>
                              </p:par>
                            </p:childTnLst>
                          </p:cTn>
                        </p:par>
                        <p:par>
                          <p:cTn id="11" fill="hold">
                            <p:stCondLst>
                              <p:cond delay="0"/>
                            </p:stCondLst>
                            <p:childTnLst>
                              <p:par>
                                <p:cTn id="12" presetID="9" presetClass="entr" presetSubtype="0" fill="hold" nodeType="afterEffect">
                                  <p:stCondLst>
                                    <p:cond delay="0"/>
                                  </p:stCondLst>
                                  <p:childTnLst>
                                    <p:set>
                                      <p:cBhvr>
                                        <p:cTn id="13" dur="1" fill="hold">
                                          <p:stCondLst>
                                            <p:cond delay="0"/>
                                          </p:stCondLst>
                                        </p:cTn>
                                        <p:tgtEl>
                                          <p:spTgt spid="97284"/>
                                        </p:tgtEl>
                                        <p:attrNameLst>
                                          <p:attrName>style.visibility</p:attrName>
                                        </p:attrNameLst>
                                      </p:cBhvr>
                                      <p:to>
                                        <p:strVal val="visible"/>
                                      </p:to>
                                    </p:set>
                                    <p:animEffect transition="in" filter="dissolve">
                                      <p:cBhvr>
                                        <p:cTn id="14" dur="1000"/>
                                        <p:tgtEl>
                                          <p:spTgt spid="97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Trenton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Date- morning of December 26, 1776</a:t>
            </a:r>
          </a:p>
          <a:p>
            <a:r>
              <a:rPr lang="en-US" dirty="0" smtClean="0"/>
              <a:t>Location- Trenton, NJ</a:t>
            </a:r>
          </a:p>
          <a:p>
            <a:r>
              <a:rPr lang="en-US" dirty="0" smtClean="0"/>
              <a:t>Winner - Americans</a:t>
            </a:r>
          </a:p>
          <a:p>
            <a:r>
              <a:rPr lang="en-US" dirty="0" smtClean="0"/>
              <a:t>Main Ideas</a:t>
            </a:r>
          </a:p>
          <a:p>
            <a:pPr lvl="1"/>
            <a:r>
              <a:rPr lang="en-US" dirty="0" smtClean="0"/>
              <a:t>Washington lead Army across the Delaware River and surprised the Hessians </a:t>
            </a:r>
          </a:p>
          <a:p>
            <a:pPr lvl="1"/>
            <a:r>
              <a:rPr lang="en-US" dirty="0" smtClean="0"/>
              <a:t>nearly the entire Hessian force was captured, with negligible losses to the Americans</a:t>
            </a:r>
          </a:p>
          <a:p>
            <a:r>
              <a:rPr lang="en-US" dirty="0" smtClean="0"/>
              <a:t>Impact</a:t>
            </a:r>
          </a:p>
          <a:p>
            <a:pPr lvl="1"/>
            <a:r>
              <a:rPr lang="en-US" dirty="0" smtClean="0"/>
              <a:t>Significantly boosted the Continental Army's morale and inspired reenlistments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290" name="Picture 2" descr="https://encrypted-tbn1.gstatic.com/images?q=tbn:ANd9GcReeFY8eL593WdfGjj8fkm5sMk9lwNR5u9i0blM56BVKDMJR4ZjDQ"/>
          <p:cNvPicPr>
            <a:picLocks noChangeAspect="1" noChangeArrowheads="1"/>
          </p:cNvPicPr>
          <p:nvPr/>
        </p:nvPicPr>
        <p:blipFill>
          <a:blip r:embed="rId2" cstate="print"/>
          <a:srcRect/>
          <a:stretch>
            <a:fillRect/>
          </a:stretch>
        </p:blipFill>
        <p:spPr bwMode="auto">
          <a:xfrm>
            <a:off x="457200" y="685800"/>
            <a:ext cx="8077200" cy="517401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7170" name="Picture 2" descr="File:Battle-of-Trenton.jpg">
            <a:hlinkClick r:id="rId2"/>
          </p:cNvPr>
          <p:cNvPicPr>
            <a:picLocks noChangeAspect="1" noChangeArrowheads="1"/>
          </p:cNvPicPr>
          <p:nvPr/>
        </p:nvPicPr>
        <p:blipFill>
          <a:blip r:embed="rId3" cstate="print"/>
          <a:srcRect/>
          <a:stretch>
            <a:fillRect/>
          </a:stretch>
        </p:blipFill>
        <p:spPr bwMode="auto">
          <a:xfrm>
            <a:off x="990600" y="533400"/>
            <a:ext cx="7610475" cy="5715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Saratoga</a:t>
            </a:r>
            <a:endParaRPr lang="en-US" dirty="0"/>
          </a:p>
        </p:txBody>
      </p:sp>
      <p:sp>
        <p:nvSpPr>
          <p:cNvPr id="3" name="Content Placeholder 2"/>
          <p:cNvSpPr>
            <a:spLocks noGrp="1"/>
          </p:cNvSpPr>
          <p:nvPr>
            <p:ph idx="1"/>
          </p:nvPr>
        </p:nvSpPr>
        <p:spPr>
          <a:xfrm>
            <a:off x="457200" y="1219200"/>
            <a:ext cx="8229600" cy="5334000"/>
          </a:xfrm>
        </p:spPr>
        <p:txBody>
          <a:bodyPr>
            <a:normAutofit fontScale="85000" lnSpcReduction="10000"/>
          </a:bodyPr>
          <a:lstStyle/>
          <a:p>
            <a:r>
              <a:rPr lang="en-US" dirty="0" smtClean="0"/>
              <a:t>Date- 9/17 &amp; 10/7 (the surrender was 10/17) 1777</a:t>
            </a:r>
          </a:p>
          <a:p>
            <a:r>
              <a:rPr lang="en-US" dirty="0" smtClean="0"/>
              <a:t>Location- Saratoga, NY</a:t>
            </a:r>
          </a:p>
          <a:p>
            <a:r>
              <a:rPr lang="en-US" dirty="0" smtClean="0"/>
              <a:t>Winner-Americans</a:t>
            </a:r>
          </a:p>
          <a:p>
            <a:r>
              <a:rPr lang="en-US" dirty="0" smtClean="0"/>
              <a:t>Main Idea-</a:t>
            </a:r>
          </a:p>
          <a:p>
            <a:pPr lvl="1"/>
            <a:r>
              <a:rPr lang="en-US" dirty="0" smtClean="0"/>
              <a:t>British tried to divide New England from the Southern colonies</a:t>
            </a:r>
          </a:p>
          <a:p>
            <a:pPr lvl="1"/>
            <a:r>
              <a:rPr lang="en-US" dirty="0" smtClean="0"/>
              <a:t>After two days of battle, 18 days apart, Burgoyne was force to surrender</a:t>
            </a:r>
          </a:p>
          <a:p>
            <a:r>
              <a:rPr lang="en-US" dirty="0" smtClean="0"/>
              <a:t>Impact </a:t>
            </a:r>
          </a:p>
          <a:p>
            <a:pPr lvl="1"/>
            <a:r>
              <a:rPr lang="en-US" dirty="0" smtClean="0"/>
              <a:t>The British are unable to divide NE from the Southern colonies</a:t>
            </a:r>
          </a:p>
          <a:p>
            <a:pPr lvl="1"/>
            <a:r>
              <a:rPr lang="en-US" dirty="0"/>
              <a:t>I</a:t>
            </a:r>
            <a:r>
              <a:rPr lang="en-US" dirty="0" smtClean="0"/>
              <a:t>nstrumental in formally bringing France into the war as an American ally</a:t>
            </a:r>
          </a:p>
          <a:p>
            <a:pPr lvl="1"/>
            <a:endParaRPr lang="en-US" dirty="0" smtClean="0"/>
          </a:p>
          <a:p>
            <a:pPr lvl="1"/>
            <a:endParaRPr lang="en-US" dirty="0" smtClean="0"/>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3314" name="Picture 2" descr="File:Surrender of General Burgoyne.jpg">
            <a:hlinkClick r:id="rId2"/>
          </p:cNvPr>
          <p:cNvPicPr>
            <a:picLocks noChangeAspect="1" noChangeArrowheads="1"/>
          </p:cNvPicPr>
          <p:nvPr/>
        </p:nvPicPr>
        <p:blipFill>
          <a:blip r:embed="rId3" cstate="print"/>
          <a:srcRect/>
          <a:stretch>
            <a:fillRect/>
          </a:stretch>
        </p:blipFill>
        <p:spPr bwMode="auto">
          <a:xfrm>
            <a:off x="533400" y="762000"/>
            <a:ext cx="7620000" cy="504825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King’s Mountain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Date- 10/7/1780</a:t>
            </a:r>
          </a:p>
          <a:p>
            <a:r>
              <a:rPr lang="en-US" dirty="0" smtClean="0"/>
              <a:t>Location- Not far from King’s Mountain (York County, SC)</a:t>
            </a:r>
          </a:p>
          <a:p>
            <a:r>
              <a:rPr lang="en-US" dirty="0" smtClean="0"/>
              <a:t>Winner- Americans</a:t>
            </a:r>
          </a:p>
          <a:p>
            <a:r>
              <a:rPr lang="en-US" dirty="0" smtClean="0"/>
              <a:t>Main Ideas- </a:t>
            </a:r>
          </a:p>
          <a:p>
            <a:pPr lvl="1"/>
            <a:r>
              <a:rPr lang="en-US" dirty="0" smtClean="0"/>
              <a:t>The </a:t>
            </a:r>
            <a:r>
              <a:rPr lang="en-US" dirty="0" err="1" smtClean="0"/>
              <a:t>Overmountain</a:t>
            </a:r>
            <a:r>
              <a:rPr lang="en-US" dirty="0" smtClean="0"/>
              <a:t> Men completely surprised a group of Tories led by British Major Patrick Ferguson </a:t>
            </a:r>
          </a:p>
          <a:p>
            <a:pPr lvl="1"/>
            <a:r>
              <a:rPr lang="en-US" dirty="0" smtClean="0"/>
              <a:t>The Patriot forces offered the Tories no quarter</a:t>
            </a:r>
          </a:p>
          <a:p>
            <a:r>
              <a:rPr lang="en-US" dirty="0" smtClean="0"/>
              <a:t>Impact- </a:t>
            </a:r>
          </a:p>
          <a:p>
            <a:pPr lvl="1"/>
            <a:r>
              <a:rPr lang="en-US" dirty="0" smtClean="0"/>
              <a:t>greatly raised the Patriots' morale</a:t>
            </a:r>
          </a:p>
          <a:p>
            <a:pPr lvl="1"/>
            <a:r>
              <a:rPr lang="en-US" dirty="0" smtClean="0"/>
              <a:t>Cornwallis was forced to abandon his plan to invade North Carolina and retreated into South Carolina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Cowpen’s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Date- January 17, 1781</a:t>
            </a:r>
          </a:p>
          <a:p>
            <a:r>
              <a:rPr lang="en-US" dirty="0" smtClean="0"/>
              <a:t>Location- Hannah’s Cowpens, SC</a:t>
            </a:r>
          </a:p>
          <a:p>
            <a:r>
              <a:rPr lang="en-US" dirty="0" smtClean="0"/>
              <a:t>Winner- Americans</a:t>
            </a:r>
          </a:p>
          <a:p>
            <a:r>
              <a:rPr lang="en-US" dirty="0" smtClean="0"/>
              <a:t>Main Ideas</a:t>
            </a:r>
          </a:p>
          <a:p>
            <a:r>
              <a:rPr lang="en-US" dirty="0" smtClean="0"/>
              <a:t>Summary</a:t>
            </a:r>
          </a:p>
          <a:p>
            <a:pPr lvl="1"/>
            <a:r>
              <a:rPr lang="en-US" dirty="0" smtClean="0"/>
              <a:t>One of the biggest defeats of the War for the British</a:t>
            </a:r>
          </a:p>
          <a:p>
            <a:pPr lvl="1"/>
            <a:r>
              <a:rPr lang="en-US" dirty="0" smtClean="0"/>
              <a:t>Daniel Morgan tricks </a:t>
            </a:r>
            <a:r>
              <a:rPr lang="en-US" dirty="0" err="1" smtClean="0"/>
              <a:t>Banastre</a:t>
            </a:r>
            <a:r>
              <a:rPr lang="en-US" dirty="0" smtClean="0"/>
              <a:t> Tarleton </a:t>
            </a:r>
          </a:p>
          <a:p>
            <a:r>
              <a:rPr lang="en-US" dirty="0" smtClean="0"/>
              <a:t>Impact</a:t>
            </a:r>
          </a:p>
          <a:p>
            <a:pPr lvl="1"/>
            <a:r>
              <a:rPr lang="en-US" dirty="0" smtClean="0"/>
              <a:t>Americans captured many of the best British soldiers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5364" name="Picture 4" descr="File:Banastre-Tarleton-by-Joshua-Reynolds.jpg">
            <a:hlinkClick r:id="rId2"/>
          </p:cNvPr>
          <p:cNvPicPr>
            <a:picLocks noChangeAspect="1" noChangeArrowheads="1"/>
          </p:cNvPicPr>
          <p:nvPr/>
        </p:nvPicPr>
        <p:blipFill>
          <a:blip r:embed="rId3" cstate="print"/>
          <a:srcRect/>
          <a:stretch>
            <a:fillRect/>
          </a:stretch>
        </p:blipFill>
        <p:spPr bwMode="auto">
          <a:xfrm>
            <a:off x="4876800" y="457200"/>
            <a:ext cx="3505200" cy="5705476"/>
          </a:xfrm>
          <a:prstGeom prst="rect">
            <a:avLst/>
          </a:prstGeom>
          <a:noFill/>
        </p:spPr>
      </p:pic>
      <p:pic>
        <p:nvPicPr>
          <p:cNvPr id="15366" name="Picture 6" descr="File:DanielMorgan.jpeg">
            <a:hlinkClick r:id="rId4"/>
          </p:cNvPr>
          <p:cNvPicPr>
            <a:picLocks noChangeAspect="1" noChangeArrowheads="1"/>
          </p:cNvPicPr>
          <p:nvPr/>
        </p:nvPicPr>
        <p:blipFill>
          <a:blip r:embed="rId5" cstate="print"/>
          <a:srcRect/>
          <a:stretch>
            <a:fillRect/>
          </a:stretch>
        </p:blipFill>
        <p:spPr bwMode="auto">
          <a:xfrm>
            <a:off x="0" y="457200"/>
            <a:ext cx="4676775" cy="570547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Guilford Courthouse</a:t>
            </a:r>
            <a:endParaRPr lang="en-US" dirty="0"/>
          </a:p>
        </p:txBody>
      </p:sp>
      <p:sp>
        <p:nvSpPr>
          <p:cNvPr id="3" name="Content Placeholder 2"/>
          <p:cNvSpPr>
            <a:spLocks noGrp="1"/>
          </p:cNvSpPr>
          <p:nvPr>
            <p:ph idx="1"/>
          </p:nvPr>
        </p:nvSpPr>
        <p:spPr/>
        <p:txBody>
          <a:bodyPr>
            <a:normAutofit lnSpcReduction="10000"/>
          </a:bodyPr>
          <a:lstStyle/>
          <a:p>
            <a:r>
              <a:rPr lang="en-US" dirty="0" smtClean="0"/>
              <a:t>Date- March 15, 1781</a:t>
            </a:r>
          </a:p>
          <a:p>
            <a:r>
              <a:rPr lang="en-US" dirty="0" smtClean="0"/>
              <a:t>Location- Guilford Courthouse, NC</a:t>
            </a:r>
          </a:p>
          <a:p>
            <a:r>
              <a:rPr lang="en-US" dirty="0" smtClean="0"/>
              <a:t>Winner- British</a:t>
            </a:r>
          </a:p>
          <a:p>
            <a:r>
              <a:rPr lang="en-US" dirty="0" smtClean="0"/>
              <a:t>Main Ideas</a:t>
            </a:r>
          </a:p>
          <a:p>
            <a:pPr lvl="1"/>
            <a:r>
              <a:rPr lang="en-US" dirty="0" smtClean="0"/>
              <a:t>Some of the fiercest fighting of the War</a:t>
            </a:r>
          </a:p>
          <a:p>
            <a:pPr lvl="1"/>
            <a:r>
              <a:rPr lang="en-US" dirty="0" smtClean="0"/>
              <a:t>Cornwallis fired grape shot into a spot where some of his own men were fighting the Americans</a:t>
            </a:r>
          </a:p>
          <a:p>
            <a:r>
              <a:rPr lang="en-US" dirty="0" smtClean="0"/>
              <a:t>Impact</a:t>
            </a:r>
          </a:p>
          <a:p>
            <a:pPr lvl="1"/>
            <a:r>
              <a:rPr lang="en-US" dirty="0" smtClean="0"/>
              <a:t>British lost a quarter of their men</a:t>
            </a:r>
          </a:p>
          <a:p>
            <a:pPr lvl="1">
              <a:buNone/>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8434" name="Picture 2" descr="File:Battle of Guiliford Courthouse 15 March 1781.jpg">
            <a:hlinkClick r:id="rId2"/>
          </p:cNvPr>
          <p:cNvPicPr>
            <a:picLocks noChangeAspect="1" noChangeArrowheads="1"/>
          </p:cNvPicPr>
          <p:nvPr/>
        </p:nvPicPr>
        <p:blipFill>
          <a:blip r:embed="rId3" cstate="print"/>
          <a:srcRect/>
          <a:stretch>
            <a:fillRect/>
          </a:stretch>
        </p:blipFill>
        <p:spPr bwMode="auto">
          <a:xfrm>
            <a:off x="762000" y="457200"/>
            <a:ext cx="7620000" cy="546735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Yorktown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Date – 10/19/1781</a:t>
            </a:r>
          </a:p>
          <a:p>
            <a:r>
              <a:rPr lang="en-US" dirty="0" smtClean="0"/>
              <a:t>Location- Yorktown, VA</a:t>
            </a:r>
          </a:p>
          <a:p>
            <a:r>
              <a:rPr lang="en-US" dirty="0" smtClean="0"/>
              <a:t>Winner- Americans</a:t>
            </a:r>
          </a:p>
          <a:p>
            <a:r>
              <a:rPr lang="en-US" dirty="0" smtClean="0"/>
              <a:t>Main Idea</a:t>
            </a:r>
          </a:p>
          <a:p>
            <a:pPr lvl="1"/>
            <a:r>
              <a:rPr lang="en-US" dirty="0" smtClean="0"/>
              <a:t>Cornwallis is surrounded</a:t>
            </a:r>
          </a:p>
          <a:p>
            <a:pPr lvl="2"/>
            <a:r>
              <a:rPr lang="en-US" dirty="0" smtClean="0"/>
              <a:t>Washington from the North</a:t>
            </a:r>
          </a:p>
          <a:p>
            <a:pPr lvl="2"/>
            <a:r>
              <a:rPr lang="en-US" dirty="0" smtClean="0"/>
              <a:t>Greene from the South</a:t>
            </a:r>
          </a:p>
          <a:p>
            <a:pPr lvl="2"/>
            <a:r>
              <a:rPr lang="en-US" dirty="0" smtClean="0"/>
              <a:t>France from the Atlantic Ocean</a:t>
            </a:r>
          </a:p>
          <a:p>
            <a:r>
              <a:rPr lang="en-US" dirty="0" smtClean="0"/>
              <a:t>Impact</a:t>
            </a:r>
          </a:p>
          <a:p>
            <a:pPr lvl="1"/>
            <a:r>
              <a:rPr lang="en-US" dirty="0" smtClean="0"/>
              <a:t>The war ends</a:t>
            </a:r>
          </a:p>
          <a:p>
            <a:pPr lvl="1"/>
            <a:r>
              <a:rPr lang="en-US" dirty="0" smtClean="0"/>
              <a:t>American Independence </a:t>
            </a:r>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477</TotalTime>
  <Words>398</Words>
  <Application>Microsoft Office PowerPoint</Application>
  <PresentationFormat>On-screen Show (4:3)</PresentationFormat>
  <Paragraphs>80</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American Revolution Battle Chart Key</vt:lpstr>
      <vt:lpstr>Bunker Hill</vt:lpstr>
      <vt:lpstr>PowerPoint Presentation</vt:lpstr>
      <vt:lpstr>PowerPoint Presentation</vt:lpstr>
      <vt:lpstr>Trenton</vt:lpstr>
      <vt:lpstr>PowerPoint Presentation</vt:lpstr>
      <vt:lpstr>PowerPoint Presentation</vt:lpstr>
      <vt:lpstr>Saratoga</vt:lpstr>
      <vt:lpstr>PowerPoint Presentation</vt:lpstr>
      <vt:lpstr>King’s Mountain</vt:lpstr>
      <vt:lpstr>Cowpen’s</vt:lpstr>
      <vt:lpstr>PowerPoint Presentation</vt:lpstr>
      <vt:lpstr>Guilford Courthouse</vt:lpstr>
      <vt:lpstr>PowerPoint Presentation</vt:lpstr>
      <vt:lpstr>Yorktown</vt:lpstr>
    </vt:vector>
  </TitlesOfParts>
  <Company>Wake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Revolution Battle Chart Key</dc:title>
  <dc:creator>jabrams</dc:creator>
  <cp:lastModifiedBy>sandra shipp</cp:lastModifiedBy>
  <cp:revision>3</cp:revision>
  <dcterms:created xsi:type="dcterms:W3CDTF">2013-10-16T11:04:50Z</dcterms:created>
  <dcterms:modified xsi:type="dcterms:W3CDTF">2016-05-05T15:12:28Z</dcterms:modified>
</cp:coreProperties>
</file>